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0" r:id="rId2"/>
    <p:sldId id="295" r:id="rId3"/>
    <p:sldId id="296" r:id="rId4"/>
    <p:sldId id="297" r:id="rId5"/>
    <p:sldId id="298" r:id="rId6"/>
    <p:sldId id="304" r:id="rId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78385" autoAdjust="0"/>
  </p:normalViewPr>
  <p:slideViewPr>
    <p:cSldViewPr>
      <p:cViewPr varScale="1">
        <p:scale>
          <a:sx n="68" d="100"/>
          <a:sy n="68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2305"/>
          </a:xfrm>
          <a:prstGeom prst="rect">
            <a:avLst/>
          </a:prstGeom>
        </p:spPr>
        <p:txBody>
          <a:bodyPr vert="horz" lIns="94733" tIns="47366" rIns="94733" bIns="47366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8" y="1"/>
            <a:ext cx="3077137" cy="512305"/>
          </a:xfrm>
          <a:prstGeom prst="rect">
            <a:avLst/>
          </a:prstGeom>
        </p:spPr>
        <p:txBody>
          <a:bodyPr vert="horz" lIns="94733" tIns="47366" rIns="94733" bIns="47366" rtlCol="0"/>
          <a:lstStyle>
            <a:lvl1pPr algn="r">
              <a:defRPr sz="1100"/>
            </a:lvl1pPr>
          </a:lstStyle>
          <a:p>
            <a:fld id="{734643AE-5C99-4B1A-B3E7-87010C78E146}" type="datetimeFigureOut">
              <a:rPr lang="de-DE" smtClean="0"/>
              <a:pPr/>
              <a:t>20.11.2019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0673"/>
            <a:ext cx="3077137" cy="512304"/>
          </a:xfrm>
          <a:prstGeom prst="rect">
            <a:avLst/>
          </a:prstGeom>
        </p:spPr>
        <p:txBody>
          <a:bodyPr vert="horz" lIns="94733" tIns="47366" rIns="94733" bIns="47366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8" y="9720673"/>
            <a:ext cx="3077137" cy="512304"/>
          </a:xfrm>
          <a:prstGeom prst="rect">
            <a:avLst/>
          </a:prstGeom>
        </p:spPr>
        <p:txBody>
          <a:bodyPr vert="horz" lIns="94733" tIns="47366" rIns="94733" bIns="47366" rtlCol="0" anchor="b"/>
          <a:lstStyle>
            <a:lvl1pPr algn="r">
              <a:defRPr sz="1100"/>
            </a:lvl1pPr>
          </a:lstStyle>
          <a:p>
            <a:fld id="{BF1DE3AB-A8F0-47F2-909C-CF87E583CB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17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2305"/>
          </a:xfrm>
          <a:prstGeom prst="rect">
            <a:avLst/>
          </a:prstGeom>
        </p:spPr>
        <p:txBody>
          <a:bodyPr vert="horz" lIns="94733" tIns="47366" rIns="94733" bIns="47366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8" y="1"/>
            <a:ext cx="3077137" cy="512305"/>
          </a:xfrm>
          <a:prstGeom prst="rect">
            <a:avLst/>
          </a:prstGeom>
        </p:spPr>
        <p:txBody>
          <a:bodyPr vert="horz" lIns="94733" tIns="47366" rIns="94733" bIns="47366" rtlCol="0"/>
          <a:lstStyle>
            <a:lvl1pPr algn="r">
              <a:defRPr sz="1100"/>
            </a:lvl1pPr>
          </a:lstStyle>
          <a:p>
            <a:fld id="{BD98B995-BCD3-435D-9B82-7E244B8F07F9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3" tIns="47366" rIns="94733" bIns="473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01" y="4861157"/>
            <a:ext cx="5680103" cy="4605821"/>
          </a:xfrm>
          <a:prstGeom prst="rect">
            <a:avLst/>
          </a:prstGeom>
        </p:spPr>
        <p:txBody>
          <a:bodyPr vert="horz" lIns="94733" tIns="47366" rIns="94733" bIns="4736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0673"/>
            <a:ext cx="3077137" cy="512304"/>
          </a:xfrm>
          <a:prstGeom prst="rect">
            <a:avLst/>
          </a:prstGeom>
        </p:spPr>
        <p:txBody>
          <a:bodyPr vert="horz" lIns="94733" tIns="47366" rIns="94733" bIns="47366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8" y="9720673"/>
            <a:ext cx="3077137" cy="512304"/>
          </a:xfrm>
          <a:prstGeom prst="rect">
            <a:avLst/>
          </a:prstGeom>
        </p:spPr>
        <p:txBody>
          <a:bodyPr vert="horz" lIns="94733" tIns="47366" rIns="94733" bIns="47366" rtlCol="0" anchor="b"/>
          <a:lstStyle>
            <a:lvl1pPr algn="r">
              <a:defRPr sz="1100"/>
            </a:lvl1pPr>
          </a:lstStyle>
          <a:p>
            <a:fld id="{53B03117-C791-4B98-B250-32F3988FDB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49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7DFB9-5982-4230-AB61-90B2817DF67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1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D91A81-5947-4C64-83D6-92FF6F41435A}" type="datetime1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F6532B-7022-4709-9A85-B82CD869D4A6}" type="datetime1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3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9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5365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5365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97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 err="1"/>
              <a:t>Titelmasterformat</a:t>
            </a:r>
            <a:r>
              <a:rPr lang="ro-RO" noProof="0" dirty="0"/>
              <a:t> </a:t>
            </a:r>
            <a:r>
              <a:rPr lang="ro-RO" noProof="0" dirty="0" err="1"/>
              <a:t>durch</a:t>
            </a:r>
            <a:r>
              <a:rPr lang="ro-RO" noProof="0" dirty="0"/>
              <a:t> </a:t>
            </a:r>
            <a:r>
              <a:rPr lang="ro-RO" noProof="0" dirty="0" err="1"/>
              <a:t>Klicken</a:t>
            </a:r>
            <a:r>
              <a:rPr lang="ro-RO" noProof="0" dirty="0"/>
              <a:t> </a:t>
            </a:r>
            <a:r>
              <a:rPr lang="ro-RO" noProof="0" dirty="0" err="1"/>
              <a:t>bearbeiten</a:t>
            </a:r>
            <a:endParaRPr lang="ro-RO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o-RO" noProof="0" dirty="0" err="1"/>
              <a:t>Textmasterformate</a:t>
            </a:r>
            <a:r>
              <a:rPr lang="ro-RO" noProof="0" dirty="0"/>
              <a:t> </a:t>
            </a:r>
            <a:r>
              <a:rPr lang="ro-RO" noProof="0" dirty="0" err="1"/>
              <a:t>durch</a:t>
            </a:r>
            <a:r>
              <a:rPr lang="ro-RO" noProof="0" dirty="0"/>
              <a:t> </a:t>
            </a:r>
            <a:r>
              <a:rPr lang="ro-RO" noProof="0" dirty="0" err="1"/>
              <a:t>Klicken</a:t>
            </a:r>
            <a:r>
              <a:rPr lang="ro-RO" noProof="0" dirty="0"/>
              <a:t> </a:t>
            </a:r>
            <a:r>
              <a:rPr lang="ro-RO" noProof="0" dirty="0" err="1"/>
              <a:t>bearbeiten</a:t>
            </a:r>
            <a:endParaRPr lang="ro-RO" noProof="0" dirty="0"/>
          </a:p>
          <a:p>
            <a:pPr lvl="1"/>
            <a:r>
              <a:rPr lang="ro-RO" noProof="0" dirty="0" err="1"/>
              <a:t>Zweite</a:t>
            </a:r>
            <a:r>
              <a:rPr lang="ro-RO" noProof="0" dirty="0"/>
              <a:t> </a:t>
            </a:r>
            <a:r>
              <a:rPr lang="ro-RO" noProof="0" dirty="0" err="1"/>
              <a:t>Ebene</a:t>
            </a:r>
            <a:endParaRPr lang="ro-RO" noProof="0" dirty="0"/>
          </a:p>
          <a:p>
            <a:pPr lvl="2"/>
            <a:r>
              <a:rPr lang="ro-RO" noProof="0" dirty="0" err="1"/>
              <a:t>Dritte</a:t>
            </a:r>
            <a:r>
              <a:rPr lang="ro-RO" noProof="0" dirty="0"/>
              <a:t> </a:t>
            </a:r>
            <a:r>
              <a:rPr lang="ro-RO" noProof="0" dirty="0" err="1"/>
              <a:t>Ebene</a:t>
            </a:r>
            <a:endParaRPr lang="ro-RO" noProof="0" dirty="0"/>
          </a:p>
          <a:p>
            <a:pPr lvl="3"/>
            <a:r>
              <a:rPr lang="ro-RO" noProof="0" dirty="0" err="1"/>
              <a:t>Vierte</a:t>
            </a:r>
            <a:r>
              <a:rPr lang="ro-RO" noProof="0" dirty="0"/>
              <a:t> </a:t>
            </a:r>
            <a:r>
              <a:rPr lang="ro-RO" noProof="0" dirty="0" err="1"/>
              <a:t>Ebene</a:t>
            </a:r>
            <a:endParaRPr lang="ro-RO" noProof="0" dirty="0"/>
          </a:p>
          <a:p>
            <a:pPr lvl="4"/>
            <a:r>
              <a:rPr lang="ro-RO" noProof="0" dirty="0" err="1"/>
              <a:t>Fünfte</a:t>
            </a:r>
            <a:r>
              <a:rPr lang="ro-RO" noProof="0" dirty="0"/>
              <a:t> </a:t>
            </a:r>
            <a:r>
              <a:rPr lang="ro-RO" noProof="0" dirty="0" err="1"/>
              <a:t>Ebene</a:t>
            </a:r>
            <a:endParaRPr lang="ro-RO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C6832-637E-412A-8F0C-C4EFABD753A9}" type="datetime1">
              <a:rPr lang="de-DE" smtClean="0"/>
              <a:t>20.11.2019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38EA21-A626-45A3-B600-C2DB1A285942}" type="datetime1">
              <a:rPr lang="de-DE" smtClean="0"/>
              <a:t>20.11.2019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37435-B4FF-4701-8759-8D5596B6BEF6}" type="datetime1">
              <a:rPr lang="de-DE" smtClean="0"/>
              <a:t>20.11.2019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B0BE3-27EF-46C8-8526-ECAADE2699F0}" type="datetime1">
              <a:rPr lang="de-DE" smtClean="0"/>
              <a:t>20.11.2019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5611-7465-4AA4-9232-FFFEEF0DAFE2}" type="datetime1">
              <a:rPr lang="de-DE" smtClean="0"/>
              <a:t>20.11.2019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AT"/>
              <a:t>LSI Dietmar Vollmann, Landesschulrat für Steiermark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C96F4-3E6E-4D32-8F18-32F0A07913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Picture 2" descr="I:\_LOGO_SAMMLUNG inklusive KULTURKONTAKT AUSTRIA\_KULTURKONTAKT AUSTRIA\Druckfeindaten\Print\KKA_4c5.tif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8" y="6181076"/>
            <a:ext cx="1091668" cy="624339"/>
          </a:xfrm>
          <a:prstGeom prst="rect">
            <a:avLst/>
          </a:prstGeom>
          <a:noFill/>
        </p:spPr>
      </p:pic>
      <p:sp>
        <p:nvSpPr>
          <p:cNvPr id="9" name="Rechteck 8"/>
          <p:cNvSpPr/>
          <p:nvPr userDrawn="1"/>
        </p:nvSpPr>
        <p:spPr>
          <a:xfrm>
            <a:off x="0" y="6119266"/>
            <a:ext cx="9144000" cy="46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3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-1" y="5517232"/>
            <a:ext cx="9144000" cy="1340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4" descr="KKA_4c5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9" y="115888"/>
            <a:ext cx="13938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0" y="996950"/>
            <a:ext cx="9144000" cy="46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6881813" y="59214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/>
                </a:solidFill>
              </a:rPr>
              <a:t>www.kulturkontakt.or.at</a:t>
            </a:r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38346" y="0"/>
            <a:ext cx="9144000" cy="992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3298" y="1889537"/>
            <a:ext cx="817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o-RO" sz="4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la activitățile de generare a veniturilor la autonomia financiară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971600" y="3645024"/>
            <a:ext cx="74161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Elisa Deutschmann</a:t>
            </a:r>
          </a:p>
          <a:p>
            <a:pPr algn="ctr">
              <a:spcAft>
                <a:spcPts val="600"/>
              </a:spcAft>
            </a:pPr>
            <a:r>
              <a:rPr lang="ro-RO" sz="24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Coordonator educațional în Republica Moldova</a:t>
            </a:r>
          </a:p>
          <a:p>
            <a:pPr algn="ctr">
              <a:spcAft>
                <a:spcPts val="600"/>
              </a:spcAft>
            </a:pPr>
            <a:r>
              <a:rPr lang="ro-RO" sz="2400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Kul</a:t>
            </a:r>
            <a:r>
              <a:rPr lang="de-AT" sz="2400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turKontakt</a:t>
            </a:r>
            <a:r>
              <a:rPr lang="de-AT" sz="24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Austria</a:t>
            </a:r>
            <a:endParaRPr lang="ro-RO" sz="24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Grafik 25" descr="Bildergebnis für inklusive berufsbildung österrei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76" y="5602052"/>
            <a:ext cx="1798320" cy="119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rafik 26" descr="Bildergebnis für berufsausbildungsassisten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7" y="5602052"/>
            <a:ext cx="1596390" cy="119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rafik 27" descr="Bildergebnis für berufsausbildungsassistenz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72" y="5602052"/>
            <a:ext cx="1598295" cy="119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rafik 28" descr="Bildergebnis für berufsausbildungsassistenz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77" y="5602052"/>
            <a:ext cx="1594485" cy="119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rafik 29" descr="Bildergebnis für berufsausbildungsassistenz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" y="5602052"/>
            <a:ext cx="1798320" cy="119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9D9126-B6E1-4FF4-89F9-953AB8A7B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13" y="144167"/>
            <a:ext cx="8513167" cy="7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32D3-3CB8-4CE2-808B-EAC09407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ro-RO" b="1" dirty="0">
                <a:solidFill>
                  <a:schemeClr val="tx1"/>
                </a:solidFill>
              </a:rPr>
              <a:t>Cuprins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D0C9-6231-49AE-8B27-49CF26CA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ro-RO" dirty="0"/>
              <a:t>KulturKontakt Austria – Cine suntem noi?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dirty="0"/>
              <a:t>Derularea proiectului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dirty="0"/>
              <a:t>Perspective</a:t>
            </a:r>
          </a:p>
          <a:p>
            <a:pPr lvl="1"/>
            <a:endParaRPr lang="ro-RO" dirty="0"/>
          </a:p>
          <a:p>
            <a:pPr lvl="1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716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2E54-ECDE-4C5A-8C16-B5621033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KULTURKONTAKT AUSTRIA</a:t>
            </a:r>
            <a:endParaRPr lang="ro-R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5ABE-2F89-4543-BE63-582834F1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Asociație finanțată de Ministerul Federal al Educației, Științei și Cercetării din Austria</a:t>
            </a:r>
          </a:p>
          <a:p>
            <a:r>
              <a:rPr lang="ro-RO" dirty="0"/>
              <a:t>Cooperare în domeniu educației în Europa de Est și de Sud-Est</a:t>
            </a:r>
          </a:p>
          <a:p>
            <a:r>
              <a:rPr lang="ro-RO" dirty="0"/>
              <a:t>Activă în 9 țări</a:t>
            </a:r>
          </a:p>
          <a:p>
            <a:r>
              <a:rPr lang="ro-RO" dirty="0"/>
              <a:t>Susține reformele structurale în domeniul educației</a:t>
            </a:r>
          </a:p>
          <a:p>
            <a:pPr lvl="1"/>
            <a:r>
              <a:rPr lang="ro-RO" dirty="0"/>
              <a:t>Învățământul primar și secundar </a:t>
            </a:r>
          </a:p>
        </p:txBody>
      </p:sp>
    </p:spTree>
    <p:extLst>
      <p:ext uri="{BB962C8B-B14F-4D97-AF65-F5344CB8AC3E}">
        <p14:creationId xmlns:p14="http://schemas.microsoft.com/office/powerpoint/2010/main" val="304752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8C59-53D7-4DB5-B145-5BF11A46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PRO</a:t>
            </a:r>
            <a:r>
              <a:rPr lang="ro-RO" b="1" dirty="0"/>
              <a:t>I</a:t>
            </a:r>
            <a:r>
              <a:rPr lang="de-AT" b="1" dirty="0"/>
              <a:t>E</a:t>
            </a:r>
            <a:r>
              <a:rPr lang="ro-RO" b="1" dirty="0"/>
              <a:t>C</a:t>
            </a:r>
            <a:r>
              <a:rPr lang="de-AT" b="1" dirty="0"/>
              <a:t>T</a:t>
            </a:r>
            <a:r>
              <a:rPr lang="ro-RO" b="1" dirty="0"/>
              <a:t>UL</a:t>
            </a:r>
            <a:r>
              <a:rPr lang="de-AT" b="1" dirty="0"/>
              <a:t> VEN – FA-VET</a:t>
            </a:r>
            <a:endParaRPr lang="ro-R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1F0E-D456-41BA-AEF7-1518F5B0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ro-RO" dirty="0"/>
              <a:t>Proiectul KKA și CEDA din 2014</a:t>
            </a:r>
          </a:p>
          <a:p>
            <a:r>
              <a:rPr lang="ro-RO" dirty="0"/>
              <a:t>În total 7 instituții pilot</a:t>
            </a:r>
          </a:p>
          <a:p>
            <a:r>
              <a:rPr lang="ro-RO" dirty="0"/>
              <a:t>Obiectivele:</a:t>
            </a:r>
          </a:p>
          <a:p>
            <a:pPr lvl="1"/>
            <a:r>
              <a:rPr lang="ro-RO" dirty="0"/>
              <a:t>Instruiri în domeniul generării de venituri</a:t>
            </a:r>
          </a:p>
          <a:p>
            <a:pPr lvl="1"/>
            <a:r>
              <a:rPr lang="ro-RO" dirty="0"/>
              <a:t>Dezvoltarea cadrului legal</a:t>
            </a:r>
          </a:p>
          <a:p>
            <a:r>
              <a:rPr lang="ro-RO" dirty="0"/>
              <a:t>2018 Hotărârea Guvernului privind autogestiunea financiar-economică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584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5085-7125-472B-8A5A-1134B0FB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de-AT" b="1" dirty="0"/>
              <a:t>PERSPE</a:t>
            </a:r>
            <a:r>
              <a:rPr lang="ro-RO" b="1" dirty="0"/>
              <a:t>C</a:t>
            </a:r>
            <a:r>
              <a:rPr lang="de-AT" b="1" dirty="0"/>
              <a:t>TIVE</a:t>
            </a:r>
            <a:endParaRPr lang="ro-R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791FE-AADE-46DD-9050-87A8BA6D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4525963"/>
          </a:xfrm>
        </p:spPr>
        <p:txBody>
          <a:bodyPr>
            <a:normAutofit/>
          </a:bodyPr>
          <a:lstStyle/>
          <a:p>
            <a:r>
              <a:rPr lang="ro-RO" dirty="0"/>
              <a:t>Ancorarea conținuturilor la nivel național</a:t>
            </a:r>
          </a:p>
          <a:p>
            <a:pPr lvl="1"/>
            <a:r>
              <a:rPr lang="ro-RO" dirty="0"/>
              <a:t>Dezvoltarea modulelor de instruire continuă în cadrul Centrelor </a:t>
            </a:r>
            <a:r>
              <a:rPr lang="ro-RO"/>
              <a:t>de excelență</a:t>
            </a:r>
            <a:endParaRPr lang="ro-RO" dirty="0"/>
          </a:p>
          <a:p>
            <a:pPr lvl="2"/>
            <a:r>
              <a:rPr lang="ro-RO" dirty="0"/>
              <a:t>Managementul</a:t>
            </a:r>
          </a:p>
          <a:p>
            <a:pPr lvl="2"/>
            <a:r>
              <a:rPr lang="ro-RO" dirty="0"/>
              <a:t>Corpul didactic</a:t>
            </a:r>
          </a:p>
          <a:p>
            <a:pPr lvl="2"/>
            <a:r>
              <a:rPr lang="ro-RO" dirty="0"/>
              <a:t>Contabilitatea</a:t>
            </a:r>
          </a:p>
          <a:p>
            <a:pPr marL="914400" lvl="2" indent="0">
              <a:buNone/>
            </a:pPr>
            <a:endParaRPr lang="ro-RO" dirty="0"/>
          </a:p>
          <a:p>
            <a:r>
              <a:rPr lang="ro-RO" dirty="0"/>
              <a:t>Elaborarea unui ghid</a:t>
            </a:r>
          </a:p>
          <a:p>
            <a:pPr marL="0" indent="0"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665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930D-F861-4B33-AA5C-AB434912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/>
              <a:t>Vă mulțumesc pentru atenție</a:t>
            </a:r>
            <a:r>
              <a:rPr lang="de-AT" dirty="0"/>
              <a:t>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628794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Bildschirmpräsentation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Larissa-Design</vt:lpstr>
      <vt:lpstr>PowerPoint-Präsentation</vt:lpstr>
      <vt:lpstr>Cuprins</vt:lpstr>
      <vt:lpstr>KULTURKONTAKT AUSTRIA</vt:lpstr>
      <vt:lpstr>PROIECTUL VEN – FA-VET</vt:lpstr>
      <vt:lpstr>PERSPECTIVE</vt:lpstr>
      <vt:lpstr>Vă mulțumesc pentru atenție!</vt:lpstr>
    </vt:vector>
  </TitlesOfParts>
  <Company>Landesschulrat fuer Steiermark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and Vocational Education and Training (VET) in Austria</dc:title>
  <dc:creator>vollmann</dc:creator>
  <cp:lastModifiedBy>BB Chisinau</cp:lastModifiedBy>
  <cp:revision>155</cp:revision>
  <cp:lastPrinted>2018-04-24T09:15:39Z</cp:lastPrinted>
  <dcterms:created xsi:type="dcterms:W3CDTF">2012-11-08T18:23:40Z</dcterms:created>
  <dcterms:modified xsi:type="dcterms:W3CDTF">2019-11-20T13:30:02Z</dcterms:modified>
</cp:coreProperties>
</file>